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2" r:id="rId3"/>
  </p:sldIdLst>
  <p:sldSz cx="7772400" cy="10058400"/>
  <p:notesSz cx="6858000" cy="9144000"/>
  <p:embeddedFontLst>
    <p:embeddedFont>
      <p:font typeface="Google Sans" pitchFamily="2" charset="0"/>
      <p:regular r:id="rId5"/>
      <p:bold r:id="rId6"/>
      <p:italic r:id="rId7"/>
      <p:boldItalic r:id="rId8"/>
    </p:embeddedFont>
    <p:embeddedFont>
      <p:font typeface="Google Sans SemiBold" pitchFamily="2"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77"/>
      <p:regular r:id="rId17"/>
      <p:bold r:id="rId18"/>
    </p:embeddedFont>
    <p:embeddedFont>
      <p:font typeface="Roboto" panose="02000000000000000000" pitchFamily="2" charset="0"/>
      <p:regular r:id="rId19"/>
      <p:bold r:id="rId20"/>
      <p:italic r:id="rId21"/>
      <p:boldItalic r:id="rId22"/>
    </p:embeddedFont>
    <p:embeddedFont>
      <p:font typeface="Work Sans" pitchFamily="2" charset="77"/>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6277"/>
    <p:restoredTop sz="94694"/>
  </p:normalViewPr>
  <p:slideViewPr>
    <p:cSldViewPr snapToGrid="0">
      <p:cViewPr varScale="1">
        <p:scale>
          <a:sx n="74" d="100"/>
          <a:sy n="74" d="100"/>
        </p:scale>
        <p:origin x="1696" y="200"/>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1e3a6309cc6_3_34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1e3a6309cc6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6">
  <p:cSld name="CUSTOM_2_2">
    <p:spTree>
      <p:nvGrpSpPr>
        <p:cNvPr id="1"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9" name="Google Shape;409;p15"/>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6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grpSp>
        <p:nvGrpSpPr>
          <p:cNvPr id="468" name="Google Shape;468;p22"/>
          <p:cNvGrpSpPr/>
          <p:nvPr/>
        </p:nvGrpSpPr>
        <p:grpSpPr>
          <a:xfrm>
            <a:off x="188700" y="665125"/>
            <a:ext cx="5190000" cy="771300"/>
            <a:chOff x="188700" y="665125"/>
            <a:chExt cx="5190000" cy="771300"/>
          </a:xfrm>
        </p:grpSpPr>
        <p:sp>
          <p:nvSpPr>
            <p:cNvPr id="469" name="Google Shape;469;p22"/>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2000" b="1" dirty="0">
                  <a:solidFill>
                    <a:srgbClr val="000000"/>
                  </a:solidFill>
                  <a:latin typeface="Google Sans SemiBold"/>
                  <a:ea typeface="Google Sans SemiBold"/>
                  <a:cs typeface="Google Sans SemiBold"/>
                  <a:sym typeface="Google Sans SemiBold"/>
                </a:rPr>
                <a:t>Exploratory Data Analysis </a:t>
              </a:r>
              <a:r>
                <a:rPr lang="en" sz="2000" b="1" dirty="0">
                  <a:latin typeface="Google Sans SemiBold"/>
                  <a:ea typeface="Google Sans SemiBold"/>
                  <a:cs typeface="Google Sans SemiBold"/>
                  <a:sym typeface="Google Sans SemiBold"/>
                </a:rPr>
                <a:t>&amp; Insights</a:t>
              </a:r>
              <a:endParaRPr sz="1900" dirty="0">
                <a:solidFill>
                  <a:srgbClr val="000000"/>
                </a:solidFill>
                <a:latin typeface="Google Sans SemiBold"/>
                <a:ea typeface="Google Sans SemiBold"/>
                <a:cs typeface="Google Sans SemiBold"/>
                <a:sym typeface="Google Sans SemiBold"/>
              </a:endParaRPr>
            </a:p>
          </p:txBody>
        </p:sp>
        <p:sp>
          <p:nvSpPr>
            <p:cNvPr id="470" name="Google Shape;470;p22"/>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dirty="0">
                  <a:solidFill>
                    <a:srgbClr val="000000"/>
                  </a:solidFill>
                  <a:latin typeface="Roboto"/>
                  <a:ea typeface="Roboto"/>
                  <a:cs typeface="Roboto"/>
                  <a:sym typeface="Roboto"/>
                </a:rPr>
                <a:t>Python and Tableau</a:t>
              </a:r>
              <a:endParaRPr dirty="0">
                <a:solidFill>
                  <a:srgbClr val="000000"/>
                </a:solidFill>
                <a:latin typeface="Roboto"/>
                <a:ea typeface="Roboto"/>
                <a:cs typeface="Roboto"/>
                <a:sym typeface="Roboto"/>
              </a:endParaRPr>
            </a:p>
          </p:txBody>
        </p:sp>
      </p:grpSp>
      <p:sp>
        <p:nvSpPr>
          <p:cNvPr id="3" name="TextBox 2">
            <a:extLst>
              <a:ext uri="{FF2B5EF4-FFF2-40B4-BE49-F238E27FC236}">
                <a16:creationId xmlns:a16="http://schemas.microsoft.com/office/drawing/2014/main" id="{E6106250-62A6-428E-B565-4C0CBB8DEFF8}"/>
              </a:ext>
            </a:extLst>
          </p:cNvPr>
          <p:cNvSpPr txBox="1"/>
          <p:nvPr/>
        </p:nvSpPr>
        <p:spPr>
          <a:xfrm>
            <a:off x="350196" y="2012261"/>
            <a:ext cx="4075194" cy="954107"/>
          </a:xfrm>
          <a:prstGeom prst="rect">
            <a:avLst/>
          </a:prstGeom>
          <a:noFill/>
        </p:spPr>
        <p:txBody>
          <a:bodyPr wrap="square" rtlCol="0">
            <a:spAutoFit/>
          </a:bodyPr>
          <a:lstStyle/>
          <a:p>
            <a:r>
              <a:rPr lang="en-US" dirty="0"/>
              <a:t>TikTok wants to develop a machine learning model to assist in classifying videos. To do this, key trends need to be discovered so that the model can be built.</a:t>
            </a:r>
          </a:p>
        </p:txBody>
      </p:sp>
      <p:sp>
        <p:nvSpPr>
          <p:cNvPr id="4" name="TextBox 3">
            <a:extLst>
              <a:ext uri="{FF2B5EF4-FFF2-40B4-BE49-F238E27FC236}">
                <a16:creationId xmlns:a16="http://schemas.microsoft.com/office/drawing/2014/main" id="{235E7E7D-0E31-7A7C-CF23-95D24214A010}"/>
              </a:ext>
            </a:extLst>
          </p:cNvPr>
          <p:cNvSpPr txBox="1"/>
          <p:nvPr/>
        </p:nvSpPr>
        <p:spPr>
          <a:xfrm>
            <a:off x="354379" y="3574841"/>
            <a:ext cx="4533090" cy="738664"/>
          </a:xfrm>
          <a:prstGeom prst="rect">
            <a:avLst/>
          </a:prstGeom>
          <a:noFill/>
        </p:spPr>
        <p:txBody>
          <a:bodyPr wrap="square" rtlCol="0">
            <a:spAutoFit/>
          </a:bodyPr>
          <a:lstStyle/>
          <a:p>
            <a:r>
              <a:rPr lang="en-US" dirty="0"/>
              <a:t>The goal of this step is to perform Exploratory Data Analysis (EDA) to discover trends and create visualizations to communicate those key insights.</a:t>
            </a:r>
          </a:p>
        </p:txBody>
      </p:sp>
      <p:sp>
        <p:nvSpPr>
          <p:cNvPr id="5" name="TextBox 4">
            <a:extLst>
              <a:ext uri="{FF2B5EF4-FFF2-40B4-BE49-F238E27FC236}">
                <a16:creationId xmlns:a16="http://schemas.microsoft.com/office/drawing/2014/main" id="{3E7AD868-95B9-BB7F-A3E2-EE2BF5A11708}"/>
              </a:ext>
            </a:extLst>
          </p:cNvPr>
          <p:cNvSpPr txBox="1"/>
          <p:nvPr/>
        </p:nvSpPr>
        <p:spPr>
          <a:xfrm>
            <a:off x="354379" y="5382883"/>
            <a:ext cx="4533090" cy="1384995"/>
          </a:xfrm>
          <a:prstGeom prst="rect">
            <a:avLst/>
          </a:prstGeom>
          <a:noFill/>
        </p:spPr>
        <p:txBody>
          <a:bodyPr wrap="square" rtlCol="0">
            <a:spAutoFit/>
          </a:bodyPr>
          <a:lstStyle/>
          <a:p>
            <a:r>
              <a:rPr lang="en-US" dirty="0"/>
              <a:t>The EDA revealed clear tends that can be used to build the learning model. The main take away is that even though claim videos comprise only around 50% of the videos on the platform, they receive far more engagement compared to opinion videos. This includes more views, comments, and downloads.</a:t>
            </a:r>
          </a:p>
        </p:txBody>
      </p:sp>
      <p:sp>
        <p:nvSpPr>
          <p:cNvPr id="6" name="TextBox 5">
            <a:extLst>
              <a:ext uri="{FF2B5EF4-FFF2-40B4-BE49-F238E27FC236}">
                <a16:creationId xmlns:a16="http://schemas.microsoft.com/office/drawing/2014/main" id="{6D3A1323-1DA1-1AB1-9B4A-1B24E9027B8D}"/>
              </a:ext>
            </a:extLst>
          </p:cNvPr>
          <p:cNvSpPr txBox="1"/>
          <p:nvPr/>
        </p:nvSpPr>
        <p:spPr>
          <a:xfrm>
            <a:off x="350196" y="8453887"/>
            <a:ext cx="5745193" cy="738664"/>
          </a:xfrm>
          <a:prstGeom prst="rect">
            <a:avLst/>
          </a:prstGeom>
          <a:noFill/>
        </p:spPr>
        <p:txBody>
          <a:bodyPr wrap="square" rtlCol="0">
            <a:spAutoFit/>
          </a:bodyPr>
          <a:lstStyle/>
          <a:p>
            <a:r>
              <a:rPr lang="en-US" dirty="0"/>
              <a:t>Now that clear trends have been identified, the details of these relationships will need to be determined to pick out the strongest ones and then those relationships will be used to build the learning model.</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8722</TotalTime>
  <Words>160</Words>
  <Application>Microsoft Macintosh PowerPoint</Application>
  <PresentationFormat>Custom</PresentationFormat>
  <Paragraphs>6</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Calibri</vt:lpstr>
      <vt:lpstr>PT Sans Narrow</vt:lpstr>
      <vt:lpstr>Roboto</vt:lpstr>
      <vt:lpstr>Lato</vt:lpstr>
      <vt:lpstr>Google Sans SemiBold</vt:lpstr>
      <vt:lpstr>Arial</vt:lpstr>
      <vt:lpstr>Google Sans</vt:lpstr>
      <vt:lpstr>Work Sans</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Haydon Gonzalez-Dyer</cp:lastModifiedBy>
  <cp:revision>5</cp:revision>
  <dcterms:modified xsi:type="dcterms:W3CDTF">2024-12-21T03:32:58Z</dcterms:modified>
</cp:coreProperties>
</file>